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06FFBE-F1AA-0F72-20D1-3C2B5FDF1463}" v="232" dt="2026-02-16T15:33:29.499"/>
    <p1510:client id="{62935C38-235D-2D66-E050-BD7F0398220F}" v="27" dt="2026-02-16T18:13:38.1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7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72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26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71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36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6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0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335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75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69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16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FFB779-270B-4192-84BA-A697F48306DC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97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rgbClr val="101418"/>
                </a:solidFill>
                <a:highlight>
                  <a:srgbClr val="FFFFFF"/>
                </a:highlight>
              </a:rPr>
              <a:t>Charles </a:t>
            </a:r>
            <a:r>
              <a:rPr lang="ru-RU" dirty="0" err="1">
                <a:solidFill>
                  <a:srgbClr val="101418"/>
                </a:solidFill>
                <a:highlight>
                  <a:srgbClr val="FFFFFF"/>
                </a:highlight>
              </a:rPr>
              <a:t>Aznavour</a:t>
            </a:r>
            <a:endParaRPr lang="ru-RU" dirty="0" err="1"/>
          </a:p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фон черно-белый пополам">
            <a:extLst>
              <a:ext uri="{FF2B5EF4-FFF2-40B4-BE49-F238E27FC236}">
                <a16:creationId xmlns:a16="http://schemas.microsoft.com/office/drawing/2014/main" id="{B0B6CCEF-A3EC-5E0C-8DAA-CE9B9D15AB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5661" y="-370845"/>
            <a:ext cx="12640752" cy="849108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06F0745-9FDB-A234-1374-FA7D0B1A1F09}"/>
              </a:ext>
            </a:extLst>
          </p:cNvPr>
          <p:cNvSpPr txBox="1"/>
          <p:nvPr/>
        </p:nvSpPr>
        <p:spPr>
          <a:xfrm>
            <a:off x="2184400" y="1119197"/>
            <a:ext cx="5522183" cy="1107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4800" dirty="0">
                <a:solidFill>
                  <a:srgbClr val="101418"/>
                </a:solidFill>
                <a:highlight>
                  <a:srgbClr val="FFFFFF"/>
                </a:highlight>
              </a:rPr>
              <a:t>Charles </a:t>
            </a:r>
            <a:r>
              <a:rPr lang="ru-RU" sz="4800" err="1">
                <a:solidFill>
                  <a:srgbClr val="101418"/>
                </a:solidFill>
                <a:highlight>
                  <a:srgbClr val="FFFFFF"/>
                </a:highlight>
              </a:rPr>
              <a:t>Aznavour</a:t>
            </a:r>
            <a:endParaRPr lang="ru-RU" sz="4800" err="1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531BCD-1379-0D76-0484-E6B86D7DC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0" y="762001"/>
            <a:ext cx="5334197" cy="1708242"/>
          </a:xfrm>
        </p:spPr>
        <p:txBody>
          <a:bodyPr anchor="ctr">
            <a:normAutofit/>
          </a:bodyPr>
          <a:lstStyle/>
          <a:p>
            <a:r>
              <a:rPr lang="ru-RU" sz="2800" b="1" dirty="0">
                <a:highlight>
                  <a:srgbClr val="FFFFFF"/>
                </a:highlight>
                <a:latin typeface="Aptos"/>
              </a:rPr>
              <a:t> The </a:t>
            </a:r>
            <a:r>
              <a:rPr lang="ru-RU" sz="2800" b="1" err="1">
                <a:highlight>
                  <a:srgbClr val="FFFFFF"/>
                </a:highlight>
                <a:latin typeface="Aptos"/>
              </a:rPr>
              <a:t>Basics</a:t>
            </a:r>
            <a:r>
              <a:rPr lang="ru-RU" sz="2800" b="1" dirty="0">
                <a:highlight>
                  <a:srgbClr val="FFFFFF"/>
                </a:highlight>
                <a:latin typeface="Aptos"/>
              </a:rPr>
              <a:t> (The "ID Card")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A8F0E2-0B41-FF0D-3243-481BF1CF5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0" y="2470244"/>
            <a:ext cx="5334197" cy="3769835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ru-RU" sz="2000" b="1" dirty="0"/>
          </a:p>
          <a:p>
            <a:r>
              <a:rPr lang="ru-RU" sz="2000" b="1" dirty="0">
                <a:highlight>
                  <a:srgbClr val="FFFFFF"/>
                </a:highlight>
                <a:ea typeface="+mn-lt"/>
                <a:cs typeface="+mn-lt"/>
              </a:rPr>
              <a:t>Full Name: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Shahnour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Vaghinag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Aznavourian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.</a:t>
            </a:r>
            <a:endParaRPr lang="ru-RU" sz="2000" dirty="0"/>
          </a:p>
          <a:p>
            <a:r>
              <a:rPr lang="ru-RU" sz="2000" b="1" dirty="0" err="1">
                <a:highlight>
                  <a:srgbClr val="FFFFFF"/>
                </a:highlight>
                <a:ea typeface="+mn-lt"/>
                <a:cs typeface="+mn-lt"/>
              </a:rPr>
              <a:t>Born</a:t>
            </a:r>
            <a:r>
              <a:rPr lang="ru-RU" sz="2000" b="1" dirty="0">
                <a:highlight>
                  <a:srgbClr val="FFFFFF"/>
                </a:highlight>
                <a:ea typeface="+mn-lt"/>
                <a:cs typeface="+mn-lt"/>
              </a:rPr>
              <a:t>: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May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22, 1924,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in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b="1" dirty="0">
                <a:highlight>
                  <a:srgbClr val="FFFFFF"/>
                </a:highlight>
                <a:ea typeface="+mn-lt"/>
                <a:cs typeface="+mn-lt"/>
              </a:rPr>
              <a:t>Paris, France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.</a:t>
            </a:r>
            <a:endParaRPr lang="ru-RU" sz="2000" dirty="0"/>
          </a:p>
          <a:p>
            <a:r>
              <a:rPr lang="ru-RU" sz="2000" b="1" dirty="0" err="1">
                <a:highlight>
                  <a:srgbClr val="FFFFFF"/>
                </a:highlight>
                <a:ea typeface="+mn-lt"/>
                <a:cs typeface="+mn-lt"/>
              </a:rPr>
              <a:t>Died</a:t>
            </a:r>
            <a:r>
              <a:rPr lang="ru-RU" sz="2000" b="1" dirty="0">
                <a:highlight>
                  <a:srgbClr val="FFFFFF"/>
                </a:highlight>
                <a:ea typeface="+mn-lt"/>
                <a:cs typeface="+mn-lt"/>
              </a:rPr>
              <a:t>: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October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1, 2018 (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aged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94)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in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Mouriès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, France.</a:t>
            </a:r>
            <a:endParaRPr lang="ru-RU" sz="2000"/>
          </a:p>
          <a:p>
            <a:r>
              <a:rPr lang="ru-RU" sz="2000" b="1" dirty="0">
                <a:highlight>
                  <a:srgbClr val="FFFFFF"/>
                </a:highlight>
                <a:ea typeface="+mn-lt"/>
                <a:cs typeface="+mn-lt"/>
              </a:rPr>
              <a:t>Heritage: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His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parents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were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b="1" dirty="0" err="1">
                <a:highlight>
                  <a:srgbClr val="FFFFFF"/>
                </a:highlight>
                <a:ea typeface="+mn-lt"/>
                <a:cs typeface="+mn-lt"/>
              </a:rPr>
              <a:t>Armenian</a:t>
            </a:r>
            <a:r>
              <a:rPr lang="ru-RU" sz="2000" b="1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b="1" dirty="0" err="1">
                <a:highlight>
                  <a:srgbClr val="FFFFFF"/>
                </a:highlight>
                <a:ea typeface="+mn-lt"/>
                <a:cs typeface="+mn-lt"/>
              </a:rPr>
              <a:t>immigrants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who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fled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to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France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to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escape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the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Genocide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.</a:t>
            </a:r>
            <a:endParaRPr lang="ru-RU" sz="2000"/>
          </a:p>
          <a:p>
            <a:r>
              <a:rPr lang="ru-RU" sz="2000" b="1" dirty="0">
                <a:highlight>
                  <a:srgbClr val="FFFFFF"/>
                </a:highlight>
                <a:ea typeface="+mn-lt"/>
                <a:cs typeface="+mn-lt"/>
              </a:rPr>
              <a:t>Family Business: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His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father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was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a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singer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and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his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mother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was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an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actress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. Art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was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in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his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ru-RU" sz="2000" dirty="0" err="1">
                <a:highlight>
                  <a:srgbClr val="FFFFFF"/>
                </a:highlight>
                <a:ea typeface="+mn-lt"/>
                <a:cs typeface="+mn-lt"/>
              </a:rPr>
              <a:t>blood</a:t>
            </a:r>
            <a:r>
              <a:rPr lang="ru-RU" sz="2000" dirty="0">
                <a:highlight>
                  <a:srgbClr val="FFFFFF"/>
                </a:highlight>
                <a:ea typeface="+mn-lt"/>
                <a:cs typeface="+mn-lt"/>
              </a:rPr>
              <a:t>!</a:t>
            </a:r>
            <a:endParaRPr lang="ru-RU" sz="2000" dirty="0"/>
          </a:p>
          <a:p>
            <a:endParaRPr lang="ru-RU" sz="2000">
              <a:highlight>
                <a:srgbClr val="FFFFFF"/>
              </a:highlight>
            </a:endParaRPr>
          </a:p>
          <a:p>
            <a:endParaRPr lang="ru-RU" sz="2000"/>
          </a:p>
        </p:txBody>
      </p:sp>
      <p:pic>
        <p:nvPicPr>
          <p:cNvPr id="4" name="Рисунок 3" descr="Изображение выглядит как Человеческое лицо, человек, портрет, бровь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8FF5A178-0B03-0184-7FB5-076C1C7496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" b="7675"/>
          <a:stretch>
            <a:fillRect/>
          </a:stretch>
        </p:blipFill>
        <p:spPr>
          <a:xfrm>
            <a:off x="6857797" y="-10886"/>
            <a:ext cx="5334204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56737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342F0B-A3D6-E20E-C0F6-235706615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6501" y="489508"/>
            <a:ext cx="5754896" cy="1667569"/>
          </a:xfrm>
        </p:spPr>
        <p:txBody>
          <a:bodyPr anchor="b">
            <a:normAutofit/>
          </a:bodyPr>
          <a:lstStyle/>
          <a:p>
            <a:r>
              <a:rPr lang="en-US" sz="2800" b="1" dirty="0">
                <a:latin typeface="Aptos"/>
              </a:rPr>
              <a:t>The Hard Road to Success </a:t>
            </a:r>
            <a:endParaRPr lang="ru-RU" dirty="0"/>
          </a:p>
        </p:txBody>
      </p:sp>
      <p:pic>
        <p:nvPicPr>
          <p:cNvPr id="4" name="Объект 3" descr="Изображение выглядит как человек, одежда, концерт, Человеческое лицо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18812198-14E4-4DDE-AE74-AFBC3413B62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717" r="21261" b="-1"/>
          <a:stretch>
            <a:fillRect/>
          </a:stretch>
        </p:blipFill>
        <p:spPr>
          <a:xfrm>
            <a:off x="1068130" y="1198660"/>
            <a:ext cx="3876165" cy="4028985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4E22CCF-5302-4F32-B502-F1A650F2C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6502" y="2405894"/>
            <a:ext cx="5754896" cy="3197464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endParaRPr lang="en-US" b="1" dirty="0"/>
          </a:p>
          <a:p>
            <a:r>
              <a:rPr lang="en-US" sz="2000" b="1" dirty="0">
                <a:ea typeface="+mn-lt"/>
                <a:cs typeface="+mn-lt"/>
              </a:rPr>
              <a:t>The Critics' Opinion:</a:t>
            </a:r>
            <a:r>
              <a:rPr lang="en-US" sz="2000" dirty="0">
                <a:ea typeface="+mn-lt"/>
                <a:cs typeface="+mn-lt"/>
              </a:rPr>
              <a:t> They said he was too short, his voice was too raspy, and he wasn't "handsome enough."</a:t>
            </a:r>
            <a:endParaRPr lang="en-US"/>
          </a:p>
          <a:p>
            <a:r>
              <a:rPr lang="en-US" sz="2000" b="1" dirty="0">
                <a:ea typeface="+mn-lt"/>
                <a:cs typeface="+mn-lt"/>
              </a:rPr>
              <a:t>The Mentor:</a:t>
            </a:r>
            <a:r>
              <a:rPr lang="en-US" sz="2000" dirty="0">
                <a:ea typeface="+mn-lt"/>
                <a:cs typeface="+mn-lt"/>
              </a:rPr>
              <a:t> In 1946, he met </a:t>
            </a:r>
            <a:r>
              <a:rPr lang="en-US" sz="2000" b="1" dirty="0">
                <a:ea typeface="+mn-lt"/>
                <a:cs typeface="+mn-lt"/>
              </a:rPr>
              <a:t>Edith Piaf</a:t>
            </a:r>
            <a:r>
              <a:rPr lang="en-US" sz="2000" dirty="0">
                <a:ea typeface="+mn-lt"/>
                <a:cs typeface="+mn-lt"/>
              </a:rPr>
              <a:t>. She took him on tour and taught him how to dominate the stage.</a:t>
            </a:r>
            <a:endParaRPr lang="en-US"/>
          </a:p>
          <a:p>
            <a:r>
              <a:rPr lang="en-US" sz="2000" b="1" dirty="0">
                <a:ea typeface="+mn-lt"/>
                <a:cs typeface="+mn-lt"/>
              </a:rPr>
              <a:t>The Breakthrough:</a:t>
            </a:r>
            <a:r>
              <a:rPr lang="en-US" sz="2000" dirty="0">
                <a:ea typeface="+mn-lt"/>
                <a:cs typeface="+mn-lt"/>
              </a:rPr>
              <a:t> In 1954, his performance at the "Olympia" in Paris made him a superstar overnight.</a:t>
            </a:r>
            <a:endParaRPr lang="en-US"/>
          </a:p>
          <a:p>
            <a:endParaRPr lang="en-US" sz="20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626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4BE1EB-BC33-EEA8-52C3-EABBC2A1D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latin typeface="Aptos"/>
              </a:rPr>
              <a:t>A Man </a:t>
            </a:r>
            <a:r>
              <a:rPr lang="ru-RU" sz="2800" b="1" err="1">
                <a:latin typeface="Aptos"/>
              </a:rPr>
              <a:t>of</a:t>
            </a:r>
            <a:r>
              <a:rPr lang="ru-RU" sz="2800" b="1" dirty="0">
                <a:latin typeface="Aptos"/>
              </a:rPr>
              <a:t> </a:t>
            </a:r>
            <a:r>
              <a:rPr lang="ru-RU" sz="2800" b="1" err="1">
                <a:latin typeface="Aptos"/>
              </a:rPr>
              <a:t>Many</a:t>
            </a:r>
            <a:r>
              <a:rPr lang="ru-RU" sz="2800" b="1" dirty="0">
                <a:latin typeface="Aptos"/>
              </a:rPr>
              <a:t> </a:t>
            </a:r>
            <a:r>
              <a:rPr lang="ru-RU" sz="2800" b="1" err="1">
                <a:latin typeface="Aptos"/>
              </a:rPr>
              <a:t>Talents</a:t>
            </a:r>
            <a:r>
              <a:rPr lang="ru-RU" sz="2800" b="1" dirty="0">
                <a:latin typeface="Aptos"/>
              </a:rPr>
              <a:t> </a:t>
            </a:r>
            <a:endParaRPr lang="ru-RU" sz="2800" dirty="0"/>
          </a:p>
        </p:txBody>
      </p:sp>
      <p:pic>
        <p:nvPicPr>
          <p:cNvPr id="4" name="Объект 3" descr="Изображение выглядит как Человеческое лицо, черно-белый, человек, текс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F6C992B9-2DAF-EA66-8F7B-A4A79D8553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3616" y="2013085"/>
            <a:ext cx="5398877" cy="35450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1B18CA9-1488-6AD3-F3A4-11EE9DC26B96}"/>
              </a:ext>
            </a:extLst>
          </p:cNvPr>
          <p:cNvSpPr txBox="1"/>
          <p:nvPr/>
        </p:nvSpPr>
        <p:spPr>
          <a:xfrm>
            <a:off x="6858000" y="2123872"/>
            <a:ext cx="5005155" cy="40626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ru-RU" sz="2400" b="1" dirty="0"/>
          </a:p>
          <a:p>
            <a:pPr marL="285750" indent="-285750">
              <a:buFont typeface="Arial"/>
              <a:buChar char="•"/>
            </a:pPr>
            <a:r>
              <a:rPr lang="ru-RU" sz="2400" b="1" dirty="0">
                <a:ea typeface="+mn-lt"/>
                <a:cs typeface="+mn-lt"/>
              </a:rPr>
              <a:t>The </a:t>
            </a:r>
            <a:r>
              <a:rPr lang="ru-RU" sz="2400" b="1" err="1">
                <a:ea typeface="+mn-lt"/>
                <a:cs typeface="+mn-lt"/>
              </a:rPr>
              <a:t>Songwriter</a:t>
            </a:r>
            <a:r>
              <a:rPr lang="ru-RU" sz="2400" b="1" dirty="0">
                <a:ea typeface="+mn-lt"/>
                <a:cs typeface="+mn-lt"/>
              </a:rPr>
              <a:t>: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Wrote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over</a:t>
            </a:r>
            <a:r>
              <a:rPr lang="ru-RU" sz="2400" dirty="0">
                <a:ea typeface="+mn-lt"/>
                <a:cs typeface="+mn-lt"/>
              </a:rPr>
              <a:t> 1,200 </a:t>
            </a:r>
            <a:r>
              <a:rPr lang="ru-RU" sz="2400" err="1">
                <a:ea typeface="+mn-lt"/>
                <a:cs typeface="+mn-lt"/>
              </a:rPr>
              <a:t>songs</a:t>
            </a:r>
            <a:r>
              <a:rPr lang="ru-RU" sz="2400" dirty="0">
                <a:ea typeface="+mn-lt"/>
                <a:cs typeface="+mn-lt"/>
              </a:rPr>
              <a:t>.</a:t>
            </a:r>
            <a:endParaRPr lang="ru-RU" sz="2400"/>
          </a:p>
          <a:p>
            <a:pPr marL="285750" indent="-285750">
              <a:buFont typeface="Arial"/>
              <a:buChar char="•"/>
            </a:pPr>
            <a:r>
              <a:rPr lang="ru-RU" sz="2400" b="1" dirty="0">
                <a:ea typeface="+mn-lt"/>
                <a:cs typeface="+mn-lt"/>
              </a:rPr>
              <a:t>The </a:t>
            </a:r>
            <a:r>
              <a:rPr lang="ru-RU" sz="2400" b="1" err="1">
                <a:ea typeface="+mn-lt"/>
                <a:cs typeface="+mn-lt"/>
              </a:rPr>
              <a:t>Actor</a:t>
            </a:r>
            <a:r>
              <a:rPr lang="ru-RU" sz="2400" b="1" dirty="0">
                <a:ea typeface="+mn-lt"/>
                <a:cs typeface="+mn-lt"/>
              </a:rPr>
              <a:t>: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Starred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in</a:t>
            </a:r>
            <a:r>
              <a:rPr lang="ru-RU" sz="2400" dirty="0">
                <a:ea typeface="+mn-lt"/>
                <a:cs typeface="+mn-lt"/>
              </a:rPr>
              <a:t> 80 </a:t>
            </a:r>
            <a:r>
              <a:rPr lang="ru-RU" sz="2400" err="1">
                <a:ea typeface="+mn-lt"/>
                <a:cs typeface="+mn-lt"/>
              </a:rPr>
              <a:t>movies</a:t>
            </a:r>
            <a:r>
              <a:rPr lang="ru-RU" sz="2400" dirty="0">
                <a:ea typeface="+mn-lt"/>
                <a:cs typeface="+mn-lt"/>
              </a:rPr>
              <a:t> (</a:t>
            </a:r>
            <a:r>
              <a:rPr lang="ru-RU" sz="2400" err="1">
                <a:ea typeface="+mn-lt"/>
                <a:cs typeface="+mn-lt"/>
              </a:rPr>
              <a:t>e.g</a:t>
            </a:r>
            <a:r>
              <a:rPr lang="ru-RU" sz="2400" dirty="0">
                <a:ea typeface="+mn-lt"/>
                <a:cs typeface="+mn-lt"/>
              </a:rPr>
              <a:t>., </a:t>
            </a:r>
            <a:r>
              <a:rPr lang="ru-RU" sz="2400" i="1" err="1">
                <a:ea typeface="+mn-lt"/>
                <a:cs typeface="+mn-lt"/>
              </a:rPr>
              <a:t>Shoot</a:t>
            </a:r>
            <a:r>
              <a:rPr lang="ru-RU" sz="2400" i="1" dirty="0">
                <a:ea typeface="+mn-lt"/>
                <a:cs typeface="+mn-lt"/>
              </a:rPr>
              <a:t> </a:t>
            </a:r>
            <a:r>
              <a:rPr lang="ru-RU" sz="2400" i="1" err="1">
                <a:ea typeface="+mn-lt"/>
                <a:cs typeface="+mn-lt"/>
              </a:rPr>
              <a:t>the</a:t>
            </a:r>
            <a:r>
              <a:rPr lang="ru-RU" sz="2400" i="1" dirty="0">
                <a:ea typeface="+mn-lt"/>
                <a:cs typeface="+mn-lt"/>
              </a:rPr>
              <a:t> </a:t>
            </a:r>
            <a:r>
              <a:rPr lang="ru-RU" sz="2400" i="1" err="1">
                <a:ea typeface="+mn-lt"/>
                <a:cs typeface="+mn-lt"/>
              </a:rPr>
              <a:t>Piano</a:t>
            </a:r>
            <a:r>
              <a:rPr lang="ru-RU" sz="2400" i="1" dirty="0">
                <a:ea typeface="+mn-lt"/>
                <a:cs typeface="+mn-lt"/>
              </a:rPr>
              <a:t> Player</a:t>
            </a:r>
            <a:r>
              <a:rPr lang="ru-RU" sz="2400" dirty="0">
                <a:ea typeface="+mn-lt"/>
                <a:cs typeface="+mn-lt"/>
              </a:rPr>
              <a:t>).</a:t>
            </a:r>
            <a:endParaRPr lang="ru-RU" sz="2400"/>
          </a:p>
          <a:p>
            <a:pPr marL="285750" indent="-285750">
              <a:buFont typeface="Arial"/>
              <a:buChar char="•"/>
            </a:pPr>
            <a:r>
              <a:rPr lang="ru-RU" sz="2400" b="1" dirty="0">
                <a:ea typeface="+mn-lt"/>
                <a:cs typeface="+mn-lt"/>
              </a:rPr>
              <a:t>The </a:t>
            </a:r>
            <a:r>
              <a:rPr lang="ru-RU" sz="2400" b="1" err="1">
                <a:ea typeface="+mn-lt"/>
                <a:cs typeface="+mn-lt"/>
              </a:rPr>
              <a:t>Polyglot</a:t>
            </a:r>
            <a:r>
              <a:rPr lang="ru-RU" sz="2400" b="1" dirty="0">
                <a:ea typeface="+mn-lt"/>
                <a:cs typeface="+mn-lt"/>
              </a:rPr>
              <a:t>: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He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sang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in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b="1" dirty="0">
                <a:ea typeface="+mn-lt"/>
                <a:cs typeface="+mn-lt"/>
              </a:rPr>
              <a:t>9 </a:t>
            </a:r>
            <a:r>
              <a:rPr lang="ru-RU" sz="2400" b="1" err="1">
                <a:ea typeface="+mn-lt"/>
                <a:cs typeface="+mn-lt"/>
              </a:rPr>
              <a:t>languages</a:t>
            </a:r>
            <a:r>
              <a:rPr lang="ru-RU" sz="2400" dirty="0">
                <a:ea typeface="+mn-lt"/>
                <a:cs typeface="+mn-lt"/>
              </a:rPr>
              <a:t>, </a:t>
            </a:r>
            <a:r>
              <a:rPr lang="ru-RU" sz="2400" err="1">
                <a:ea typeface="+mn-lt"/>
                <a:cs typeface="+mn-lt"/>
              </a:rPr>
              <a:t>including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French</a:t>
            </a:r>
            <a:r>
              <a:rPr lang="ru-RU" sz="2400" dirty="0">
                <a:ea typeface="+mn-lt"/>
                <a:cs typeface="+mn-lt"/>
              </a:rPr>
              <a:t>, English, </a:t>
            </a:r>
            <a:r>
              <a:rPr lang="ru-RU" sz="2400" err="1">
                <a:ea typeface="+mn-lt"/>
                <a:cs typeface="+mn-lt"/>
              </a:rPr>
              <a:t>Spanish</a:t>
            </a:r>
            <a:r>
              <a:rPr lang="ru-RU" sz="2400" dirty="0">
                <a:ea typeface="+mn-lt"/>
                <a:cs typeface="+mn-lt"/>
              </a:rPr>
              <a:t>, </a:t>
            </a:r>
            <a:r>
              <a:rPr lang="ru-RU" sz="2400" err="1">
                <a:ea typeface="+mn-lt"/>
                <a:cs typeface="+mn-lt"/>
              </a:rPr>
              <a:t>and</a:t>
            </a:r>
            <a:r>
              <a:rPr lang="ru-RU" sz="2400" dirty="0">
                <a:ea typeface="+mn-lt"/>
                <a:cs typeface="+mn-lt"/>
              </a:rPr>
              <a:t> Russian.</a:t>
            </a:r>
            <a:endParaRPr lang="ru-RU" sz="2400"/>
          </a:p>
          <a:p>
            <a:pPr marL="285750" indent="-285750">
              <a:buFont typeface="Arial"/>
              <a:buChar char="•"/>
            </a:pPr>
            <a:r>
              <a:rPr lang="ru-RU" sz="2400" b="1" err="1">
                <a:ea typeface="+mn-lt"/>
                <a:cs typeface="+mn-lt"/>
              </a:rPr>
              <a:t>Signature</a:t>
            </a:r>
            <a:r>
              <a:rPr lang="ru-RU" sz="2400" b="1" dirty="0">
                <a:ea typeface="+mn-lt"/>
                <a:cs typeface="+mn-lt"/>
              </a:rPr>
              <a:t> </a:t>
            </a:r>
            <a:r>
              <a:rPr lang="ru-RU" sz="2400" b="1" err="1">
                <a:ea typeface="+mn-lt"/>
                <a:cs typeface="+mn-lt"/>
              </a:rPr>
              <a:t>Songs</a:t>
            </a:r>
            <a:r>
              <a:rPr lang="ru-RU" sz="2400" b="1" dirty="0">
                <a:ea typeface="+mn-lt"/>
                <a:cs typeface="+mn-lt"/>
              </a:rPr>
              <a:t>: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i="1" err="1">
                <a:ea typeface="+mn-lt"/>
                <a:cs typeface="+mn-lt"/>
              </a:rPr>
              <a:t>She</a:t>
            </a:r>
            <a:r>
              <a:rPr lang="ru-RU" sz="2400" dirty="0">
                <a:ea typeface="+mn-lt"/>
                <a:cs typeface="+mn-lt"/>
              </a:rPr>
              <a:t>, </a:t>
            </a:r>
            <a:r>
              <a:rPr lang="ru-RU" sz="2400" i="1" dirty="0">
                <a:ea typeface="+mn-lt"/>
                <a:cs typeface="+mn-lt"/>
              </a:rPr>
              <a:t>La </a:t>
            </a:r>
            <a:r>
              <a:rPr lang="ru-RU" sz="2400" i="1" err="1">
                <a:ea typeface="+mn-lt"/>
                <a:cs typeface="+mn-lt"/>
              </a:rPr>
              <a:t>Bohème</a:t>
            </a:r>
            <a:r>
              <a:rPr lang="ru-RU" sz="2400" dirty="0">
                <a:ea typeface="+mn-lt"/>
                <a:cs typeface="+mn-lt"/>
              </a:rPr>
              <a:t>, </a:t>
            </a:r>
            <a:r>
              <a:rPr lang="ru-RU" sz="2400" i="1" err="1">
                <a:ea typeface="+mn-lt"/>
                <a:cs typeface="+mn-lt"/>
              </a:rPr>
              <a:t>Une</a:t>
            </a:r>
            <a:r>
              <a:rPr lang="ru-RU" sz="2400" i="1" dirty="0">
                <a:ea typeface="+mn-lt"/>
                <a:cs typeface="+mn-lt"/>
              </a:rPr>
              <a:t> </a:t>
            </a:r>
            <a:r>
              <a:rPr lang="ru-RU" sz="2400" i="1" err="1">
                <a:ea typeface="+mn-lt"/>
                <a:cs typeface="+mn-lt"/>
              </a:rPr>
              <a:t>vie</a:t>
            </a:r>
            <a:r>
              <a:rPr lang="ru-RU" sz="2400" i="1" dirty="0">
                <a:ea typeface="+mn-lt"/>
                <a:cs typeface="+mn-lt"/>
              </a:rPr>
              <a:t> </a:t>
            </a:r>
            <a:r>
              <a:rPr lang="ru-RU" sz="2400" i="1" err="1">
                <a:ea typeface="+mn-lt"/>
                <a:cs typeface="+mn-lt"/>
              </a:rPr>
              <a:t>d'amour</a:t>
            </a:r>
            <a:r>
              <a:rPr lang="ru-RU" sz="2400" dirty="0">
                <a:ea typeface="+mn-lt"/>
                <a:cs typeface="+mn-lt"/>
              </a:rPr>
              <a:t>.</a:t>
            </a:r>
            <a:endParaRPr lang="ru-RU" sz="240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7047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8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8ED244-9AB9-6049-7B61-ED6E5CFF7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>
            <a:normAutofit/>
          </a:bodyPr>
          <a:lstStyle/>
          <a:p>
            <a:r>
              <a:rPr lang="ru-RU" sz="2800" b="1" err="1">
                <a:latin typeface="Aptos"/>
              </a:rPr>
              <a:t>Hero</a:t>
            </a:r>
            <a:r>
              <a:rPr lang="ru-RU" sz="2800" b="1" dirty="0">
                <a:latin typeface="Aptos"/>
              </a:rPr>
              <a:t> </a:t>
            </a:r>
            <a:r>
              <a:rPr lang="ru-RU" sz="2800" b="1" err="1">
                <a:latin typeface="Aptos"/>
              </a:rPr>
              <a:t>of</a:t>
            </a:r>
            <a:r>
              <a:rPr lang="ru-RU" sz="2800" b="1" dirty="0">
                <a:latin typeface="Aptos"/>
              </a:rPr>
              <a:t> </a:t>
            </a:r>
            <a:r>
              <a:rPr lang="ru-RU" sz="2800" b="1" err="1">
                <a:latin typeface="Aptos"/>
              </a:rPr>
              <a:t>Armenia</a:t>
            </a:r>
            <a:endParaRPr lang="ru-RU" sz="2800" err="1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Рисунок 3" descr="Изображение выглядит как человек, одежда, концерт, музыка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099DD7E9-B276-5C2A-EC36-12CF8A81B2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82" y="901638"/>
            <a:ext cx="4777381" cy="4884979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B92B13ED-0A36-3929-B93B-4A42AC2AE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2200" b="1" dirty="0"/>
              <a:t> </a:t>
            </a:r>
            <a:r>
              <a:rPr lang="ru-RU" sz="2200" b="1" dirty="0">
                <a:ea typeface="+mn-lt"/>
                <a:cs typeface="+mn-lt"/>
              </a:rPr>
              <a:t>1988 </a:t>
            </a:r>
            <a:r>
              <a:rPr lang="ru-RU" sz="2200" b="1" dirty="0" err="1">
                <a:ea typeface="+mn-lt"/>
                <a:cs typeface="+mn-lt"/>
              </a:rPr>
              <a:t>Earthquake</a:t>
            </a:r>
            <a:r>
              <a:rPr lang="ru-RU" sz="2200" b="1" dirty="0">
                <a:ea typeface="+mn-lt"/>
                <a:cs typeface="+mn-lt"/>
              </a:rPr>
              <a:t>:</a:t>
            </a:r>
            <a:r>
              <a:rPr lang="ru-RU" sz="2200" dirty="0">
                <a:ea typeface="+mn-lt"/>
                <a:cs typeface="+mn-lt"/>
              </a:rPr>
              <a:t> </a:t>
            </a:r>
            <a:r>
              <a:rPr lang="ru-RU" sz="2200" dirty="0" err="1">
                <a:ea typeface="+mn-lt"/>
                <a:cs typeface="+mn-lt"/>
              </a:rPr>
              <a:t>After</a:t>
            </a:r>
            <a:r>
              <a:rPr lang="ru-RU" sz="2200" dirty="0">
                <a:ea typeface="+mn-lt"/>
                <a:cs typeface="+mn-lt"/>
              </a:rPr>
              <a:t> </a:t>
            </a:r>
            <a:r>
              <a:rPr lang="ru-RU" sz="2200" dirty="0" err="1">
                <a:ea typeface="+mn-lt"/>
                <a:cs typeface="+mn-lt"/>
              </a:rPr>
              <a:t>the</a:t>
            </a:r>
            <a:r>
              <a:rPr lang="ru-RU" sz="2200" dirty="0">
                <a:ea typeface="+mn-lt"/>
                <a:cs typeface="+mn-lt"/>
              </a:rPr>
              <a:t> </a:t>
            </a:r>
            <a:r>
              <a:rPr lang="ru-RU" sz="2200" dirty="0" err="1">
                <a:ea typeface="+mn-lt"/>
                <a:cs typeface="+mn-lt"/>
              </a:rPr>
              <a:t>tragedy</a:t>
            </a:r>
            <a:r>
              <a:rPr lang="ru-RU" sz="2200" dirty="0">
                <a:ea typeface="+mn-lt"/>
                <a:cs typeface="+mn-lt"/>
              </a:rPr>
              <a:t> </a:t>
            </a:r>
            <a:r>
              <a:rPr lang="ru-RU" sz="2200" dirty="0" err="1">
                <a:ea typeface="+mn-lt"/>
                <a:cs typeface="+mn-lt"/>
              </a:rPr>
              <a:t>in</a:t>
            </a:r>
            <a:r>
              <a:rPr lang="ru-RU" sz="2200" dirty="0">
                <a:ea typeface="+mn-lt"/>
                <a:cs typeface="+mn-lt"/>
              </a:rPr>
              <a:t> </a:t>
            </a:r>
            <a:r>
              <a:rPr lang="ru-RU" sz="2200" dirty="0" err="1">
                <a:ea typeface="+mn-lt"/>
                <a:cs typeface="+mn-lt"/>
              </a:rPr>
              <a:t>Spitak</a:t>
            </a:r>
            <a:r>
              <a:rPr lang="ru-RU" sz="2200" dirty="0">
                <a:ea typeface="+mn-lt"/>
                <a:cs typeface="+mn-lt"/>
              </a:rPr>
              <a:t>, </a:t>
            </a:r>
            <a:r>
              <a:rPr lang="ru-RU" sz="2200" dirty="0" err="1">
                <a:ea typeface="+mn-lt"/>
                <a:cs typeface="+mn-lt"/>
              </a:rPr>
              <a:t>he</a:t>
            </a:r>
            <a:r>
              <a:rPr lang="ru-RU" sz="2200" dirty="0">
                <a:ea typeface="+mn-lt"/>
                <a:cs typeface="+mn-lt"/>
              </a:rPr>
              <a:t> </a:t>
            </a:r>
            <a:r>
              <a:rPr lang="ru-RU" sz="2200" dirty="0" err="1">
                <a:ea typeface="+mn-lt"/>
                <a:cs typeface="+mn-lt"/>
              </a:rPr>
              <a:t>dedicated</a:t>
            </a:r>
            <a:r>
              <a:rPr lang="ru-RU" sz="2200" dirty="0">
                <a:ea typeface="+mn-lt"/>
                <a:cs typeface="+mn-lt"/>
              </a:rPr>
              <a:t> </a:t>
            </a:r>
            <a:r>
              <a:rPr lang="ru-RU" sz="2200" dirty="0" err="1">
                <a:ea typeface="+mn-lt"/>
                <a:cs typeface="+mn-lt"/>
              </a:rPr>
              <a:t>his</a:t>
            </a:r>
            <a:r>
              <a:rPr lang="ru-RU" sz="2200" dirty="0">
                <a:ea typeface="+mn-lt"/>
                <a:cs typeface="+mn-lt"/>
              </a:rPr>
              <a:t> </a:t>
            </a:r>
            <a:r>
              <a:rPr lang="ru-RU" sz="2200" dirty="0" err="1">
                <a:ea typeface="+mn-lt"/>
                <a:cs typeface="+mn-lt"/>
              </a:rPr>
              <a:t>life</a:t>
            </a:r>
            <a:r>
              <a:rPr lang="ru-RU" sz="2200" dirty="0">
                <a:ea typeface="+mn-lt"/>
                <a:cs typeface="+mn-lt"/>
              </a:rPr>
              <a:t> </a:t>
            </a:r>
            <a:r>
              <a:rPr lang="ru-RU" sz="2200" dirty="0" err="1">
                <a:ea typeface="+mn-lt"/>
                <a:cs typeface="+mn-lt"/>
              </a:rPr>
              <a:t>to</a:t>
            </a:r>
            <a:r>
              <a:rPr lang="ru-RU" sz="2200" dirty="0">
                <a:ea typeface="+mn-lt"/>
                <a:cs typeface="+mn-lt"/>
              </a:rPr>
              <a:t> </a:t>
            </a:r>
            <a:r>
              <a:rPr lang="ru-RU" sz="2200" dirty="0" err="1">
                <a:ea typeface="+mn-lt"/>
                <a:cs typeface="+mn-lt"/>
              </a:rPr>
              <a:t>helping</a:t>
            </a:r>
            <a:r>
              <a:rPr lang="ru-RU" sz="2200" dirty="0">
                <a:ea typeface="+mn-lt"/>
                <a:cs typeface="+mn-lt"/>
              </a:rPr>
              <a:t> </a:t>
            </a:r>
            <a:r>
              <a:rPr lang="ru-RU" sz="2200" dirty="0" err="1">
                <a:ea typeface="+mn-lt"/>
                <a:cs typeface="+mn-lt"/>
              </a:rPr>
              <a:t>Armenia</a:t>
            </a:r>
            <a:r>
              <a:rPr lang="ru-RU" sz="2200" dirty="0">
                <a:ea typeface="+mn-lt"/>
                <a:cs typeface="+mn-lt"/>
              </a:rPr>
              <a:t>.</a:t>
            </a:r>
            <a:endParaRPr lang="ru-RU" sz="2200" dirty="0"/>
          </a:p>
          <a:p>
            <a:r>
              <a:rPr lang="ru-RU" sz="2200" b="1" dirty="0" err="1">
                <a:ea typeface="+mn-lt"/>
                <a:cs typeface="+mn-lt"/>
              </a:rPr>
              <a:t>Charity</a:t>
            </a:r>
            <a:r>
              <a:rPr lang="ru-RU" sz="2200" b="1" dirty="0">
                <a:ea typeface="+mn-lt"/>
                <a:cs typeface="+mn-lt"/>
              </a:rPr>
              <a:t>:</a:t>
            </a:r>
            <a:r>
              <a:rPr lang="ru-RU" sz="2200" dirty="0">
                <a:ea typeface="+mn-lt"/>
                <a:cs typeface="+mn-lt"/>
              </a:rPr>
              <a:t> </a:t>
            </a:r>
            <a:r>
              <a:rPr lang="ru-RU" sz="2200" dirty="0" err="1">
                <a:ea typeface="+mn-lt"/>
                <a:cs typeface="+mn-lt"/>
              </a:rPr>
              <a:t>Founded</a:t>
            </a:r>
            <a:r>
              <a:rPr lang="ru-RU" sz="2200" dirty="0">
                <a:ea typeface="+mn-lt"/>
                <a:cs typeface="+mn-lt"/>
              </a:rPr>
              <a:t> "</a:t>
            </a:r>
            <a:r>
              <a:rPr lang="ru-RU" sz="2200" dirty="0" err="1">
                <a:ea typeface="+mn-lt"/>
                <a:cs typeface="+mn-lt"/>
              </a:rPr>
              <a:t>Aznavour</a:t>
            </a:r>
            <a:r>
              <a:rPr lang="ru-RU" sz="2200" dirty="0">
                <a:ea typeface="+mn-lt"/>
                <a:cs typeface="+mn-lt"/>
              </a:rPr>
              <a:t> </a:t>
            </a:r>
            <a:r>
              <a:rPr lang="ru-RU" sz="2200" dirty="0" err="1">
                <a:ea typeface="+mn-lt"/>
                <a:cs typeface="+mn-lt"/>
              </a:rPr>
              <a:t>for</a:t>
            </a:r>
            <a:r>
              <a:rPr lang="ru-RU" sz="2200" dirty="0">
                <a:ea typeface="+mn-lt"/>
                <a:cs typeface="+mn-lt"/>
              </a:rPr>
              <a:t> </a:t>
            </a:r>
            <a:r>
              <a:rPr lang="ru-RU" sz="2200" dirty="0" err="1">
                <a:ea typeface="+mn-lt"/>
                <a:cs typeface="+mn-lt"/>
              </a:rPr>
              <a:t>Armenia</a:t>
            </a:r>
            <a:r>
              <a:rPr lang="ru-RU" sz="2200" dirty="0">
                <a:ea typeface="+mn-lt"/>
                <a:cs typeface="+mn-lt"/>
              </a:rPr>
              <a:t>."</a:t>
            </a:r>
            <a:endParaRPr lang="ru-RU" sz="2200" dirty="0"/>
          </a:p>
          <a:p>
            <a:r>
              <a:rPr lang="ru-RU" sz="2200" b="1" dirty="0" err="1">
                <a:ea typeface="+mn-lt"/>
                <a:cs typeface="+mn-lt"/>
              </a:rPr>
              <a:t>Diplomacy</a:t>
            </a:r>
            <a:r>
              <a:rPr lang="ru-RU" sz="2200" b="1" dirty="0">
                <a:ea typeface="+mn-lt"/>
                <a:cs typeface="+mn-lt"/>
              </a:rPr>
              <a:t>:</a:t>
            </a:r>
            <a:r>
              <a:rPr lang="ru-RU" sz="2200" dirty="0">
                <a:ea typeface="+mn-lt"/>
                <a:cs typeface="+mn-lt"/>
              </a:rPr>
              <a:t> </a:t>
            </a:r>
            <a:r>
              <a:rPr lang="ru-RU" sz="2200" dirty="0" err="1">
                <a:ea typeface="+mn-lt"/>
                <a:cs typeface="+mn-lt"/>
              </a:rPr>
              <a:t>Served</a:t>
            </a:r>
            <a:r>
              <a:rPr lang="ru-RU" sz="2200" dirty="0">
                <a:ea typeface="+mn-lt"/>
                <a:cs typeface="+mn-lt"/>
              </a:rPr>
              <a:t> </a:t>
            </a:r>
            <a:r>
              <a:rPr lang="ru-RU" sz="2200" dirty="0" err="1">
                <a:ea typeface="+mn-lt"/>
                <a:cs typeface="+mn-lt"/>
              </a:rPr>
              <a:t>as</a:t>
            </a:r>
            <a:r>
              <a:rPr lang="ru-RU" sz="2200" dirty="0">
                <a:ea typeface="+mn-lt"/>
                <a:cs typeface="+mn-lt"/>
              </a:rPr>
              <a:t> </a:t>
            </a:r>
            <a:r>
              <a:rPr lang="ru-RU" sz="2200" dirty="0" err="1">
                <a:ea typeface="+mn-lt"/>
                <a:cs typeface="+mn-lt"/>
              </a:rPr>
              <a:t>Armenia's</a:t>
            </a:r>
            <a:r>
              <a:rPr lang="ru-RU" sz="2200" dirty="0">
                <a:ea typeface="+mn-lt"/>
                <a:cs typeface="+mn-lt"/>
              </a:rPr>
              <a:t> </a:t>
            </a:r>
            <a:r>
              <a:rPr lang="ru-RU" sz="2200" dirty="0" err="1">
                <a:ea typeface="+mn-lt"/>
                <a:cs typeface="+mn-lt"/>
              </a:rPr>
              <a:t>Ambassador</a:t>
            </a:r>
            <a:r>
              <a:rPr lang="ru-RU" sz="2200" dirty="0">
                <a:ea typeface="+mn-lt"/>
                <a:cs typeface="+mn-lt"/>
              </a:rPr>
              <a:t> </a:t>
            </a:r>
            <a:r>
              <a:rPr lang="ru-RU" sz="2200" dirty="0" err="1">
                <a:ea typeface="+mn-lt"/>
                <a:cs typeface="+mn-lt"/>
              </a:rPr>
              <a:t>to</a:t>
            </a:r>
            <a:r>
              <a:rPr lang="ru-RU" sz="2200" dirty="0">
                <a:ea typeface="+mn-lt"/>
                <a:cs typeface="+mn-lt"/>
              </a:rPr>
              <a:t> </a:t>
            </a:r>
            <a:r>
              <a:rPr lang="ru-RU" sz="2200" dirty="0" err="1">
                <a:ea typeface="+mn-lt"/>
                <a:cs typeface="+mn-lt"/>
              </a:rPr>
              <a:t>Switzerland</a:t>
            </a:r>
            <a:r>
              <a:rPr lang="ru-RU" sz="2200" dirty="0">
                <a:ea typeface="+mn-lt"/>
                <a:cs typeface="+mn-lt"/>
              </a:rPr>
              <a:t> </a:t>
            </a:r>
            <a:r>
              <a:rPr lang="ru-RU" sz="2200" dirty="0" err="1">
                <a:ea typeface="+mn-lt"/>
                <a:cs typeface="+mn-lt"/>
              </a:rPr>
              <a:t>and</a:t>
            </a:r>
            <a:r>
              <a:rPr lang="ru-RU" sz="2200" dirty="0">
                <a:ea typeface="+mn-lt"/>
                <a:cs typeface="+mn-lt"/>
              </a:rPr>
              <a:t> UNESCO.</a:t>
            </a:r>
            <a:endParaRPr lang="ru-RU" sz="2200" dirty="0"/>
          </a:p>
          <a:p>
            <a:r>
              <a:rPr lang="ru-RU" sz="2200" b="1" dirty="0" err="1">
                <a:ea typeface="+mn-lt"/>
                <a:cs typeface="+mn-lt"/>
              </a:rPr>
              <a:t>Quote</a:t>
            </a:r>
            <a:r>
              <a:rPr lang="ru-RU" sz="2200" b="1" dirty="0">
                <a:ea typeface="+mn-lt"/>
                <a:cs typeface="+mn-lt"/>
              </a:rPr>
              <a:t>:</a:t>
            </a:r>
            <a:r>
              <a:rPr lang="ru-RU" sz="2200" dirty="0">
                <a:ea typeface="+mn-lt"/>
                <a:cs typeface="+mn-lt"/>
              </a:rPr>
              <a:t> </a:t>
            </a:r>
            <a:r>
              <a:rPr lang="ru-RU" sz="2200" i="1" dirty="0">
                <a:ea typeface="+mn-lt"/>
                <a:cs typeface="+mn-lt"/>
              </a:rPr>
              <a:t>"I </a:t>
            </a:r>
            <a:r>
              <a:rPr lang="ru-RU" sz="2200" i="1" dirty="0" err="1">
                <a:ea typeface="+mn-lt"/>
                <a:cs typeface="+mn-lt"/>
              </a:rPr>
              <a:t>am</a:t>
            </a:r>
            <a:r>
              <a:rPr lang="ru-RU" sz="2200" i="1" dirty="0">
                <a:ea typeface="+mn-lt"/>
                <a:cs typeface="+mn-lt"/>
              </a:rPr>
              <a:t> 100% </a:t>
            </a:r>
            <a:r>
              <a:rPr lang="ru-RU" sz="2200" i="1" dirty="0" err="1">
                <a:ea typeface="+mn-lt"/>
                <a:cs typeface="+mn-lt"/>
              </a:rPr>
              <a:t>French</a:t>
            </a:r>
            <a:r>
              <a:rPr lang="ru-RU" sz="2200" i="1" dirty="0">
                <a:ea typeface="+mn-lt"/>
                <a:cs typeface="+mn-lt"/>
              </a:rPr>
              <a:t> </a:t>
            </a:r>
            <a:r>
              <a:rPr lang="ru-RU" sz="2200" i="1" dirty="0" err="1">
                <a:ea typeface="+mn-lt"/>
                <a:cs typeface="+mn-lt"/>
              </a:rPr>
              <a:t>and</a:t>
            </a:r>
            <a:r>
              <a:rPr lang="ru-RU" sz="2200" i="1" dirty="0">
                <a:ea typeface="+mn-lt"/>
                <a:cs typeface="+mn-lt"/>
              </a:rPr>
              <a:t> 100% </a:t>
            </a:r>
            <a:r>
              <a:rPr lang="ru-RU" sz="2200" i="1" dirty="0" err="1">
                <a:ea typeface="+mn-lt"/>
                <a:cs typeface="+mn-lt"/>
              </a:rPr>
              <a:t>Armenian</a:t>
            </a:r>
            <a:r>
              <a:rPr lang="ru-RU" sz="2200" i="1" dirty="0">
                <a:ea typeface="+mn-lt"/>
                <a:cs typeface="+mn-lt"/>
              </a:rPr>
              <a:t>."</a:t>
            </a:r>
            <a:endParaRPr lang="ru-RU" sz="2200" dirty="0"/>
          </a:p>
          <a:p>
            <a:endParaRPr lang="ru-RU" sz="2200"/>
          </a:p>
        </p:txBody>
      </p:sp>
    </p:spTree>
    <p:extLst>
      <p:ext uri="{BB962C8B-B14F-4D97-AF65-F5344CB8AC3E}">
        <p14:creationId xmlns:p14="http://schemas.microsoft.com/office/powerpoint/2010/main" val="2177168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AF9C61-7AA0-5EF6-B7E0-1DA800C70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-308125"/>
            <a:ext cx="6251110" cy="1783080"/>
          </a:xfrm>
        </p:spPr>
        <p:txBody>
          <a:bodyPr anchor="b">
            <a:normAutofit/>
          </a:bodyPr>
          <a:lstStyle/>
          <a:p>
            <a:r>
              <a:rPr lang="ru-RU" sz="5400" b="1">
                <a:latin typeface="Aptos"/>
              </a:rPr>
              <a:t>Three Iconic Songs </a:t>
            </a:r>
            <a:endParaRPr lang="ru-RU" sz="5400"/>
          </a:p>
        </p:txBody>
      </p:sp>
      <p:pic>
        <p:nvPicPr>
          <p:cNvPr id="4" name="Рисунок 3" descr="Изображение выглядит как Человеческое лицо, человек, одежда, стена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D1D57126-0C0B-6000-87CD-2FA70F69FAC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472" r="2864" b="1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9058538C-6614-4D43-A0A7-F79ECDCFA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2962" y="1584407"/>
            <a:ext cx="6251110" cy="3483864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None/>
            </a:pPr>
            <a:endParaRPr lang="ru-RU" sz="1800" b="1" dirty="0"/>
          </a:p>
          <a:p>
            <a:pPr>
              <a:buFont typeface="Arial"/>
              <a:buChar char="•"/>
            </a:pPr>
            <a:r>
              <a:rPr lang="ru-RU" sz="1800" b="1" dirty="0">
                <a:ea typeface="+mn-lt"/>
                <a:cs typeface="+mn-lt"/>
              </a:rPr>
              <a:t>"</a:t>
            </a:r>
            <a:r>
              <a:rPr lang="ru-RU" sz="1800" b="1" dirty="0" err="1">
                <a:ea typeface="+mn-lt"/>
                <a:cs typeface="+mn-lt"/>
              </a:rPr>
              <a:t>She</a:t>
            </a:r>
            <a:r>
              <a:rPr lang="ru-RU" sz="1800" b="1" dirty="0">
                <a:ea typeface="+mn-lt"/>
                <a:cs typeface="+mn-lt"/>
              </a:rPr>
              <a:t>" – A Global </a:t>
            </a:r>
            <a:r>
              <a:rPr lang="ru-RU" sz="1800" b="1" dirty="0" err="1">
                <a:ea typeface="+mn-lt"/>
                <a:cs typeface="+mn-lt"/>
              </a:rPr>
              <a:t>Hit</a:t>
            </a:r>
            <a:endParaRPr lang="ru-RU" sz="1800"/>
          </a:p>
          <a:p>
            <a:pPr marL="971550" lvl="1" indent="-285750">
              <a:buFont typeface="Arial"/>
              <a:buChar char="•"/>
            </a:pPr>
            <a:r>
              <a:rPr lang="ru-RU" sz="1800" dirty="0" err="1">
                <a:ea typeface="+mn-lt"/>
                <a:cs typeface="+mn-lt"/>
              </a:rPr>
              <a:t>This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is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one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of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his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most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famous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songs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worldwide</a:t>
            </a:r>
            <a:r>
              <a:rPr lang="ru-RU" sz="1800" dirty="0">
                <a:ea typeface="+mn-lt"/>
                <a:cs typeface="+mn-lt"/>
              </a:rPr>
              <a:t>. It </a:t>
            </a:r>
            <a:r>
              <a:rPr lang="ru-RU" sz="1800" dirty="0" err="1">
                <a:ea typeface="+mn-lt"/>
                <a:cs typeface="+mn-lt"/>
              </a:rPr>
              <a:t>reached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b="1" dirty="0">
                <a:ea typeface="+mn-lt"/>
                <a:cs typeface="+mn-lt"/>
              </a:rPr>
              <a:t>Number 1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in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the</a:t>
            </a:r>
            <a:r>
              <a:rPr lang="ru-RU" sz="1800" dirty="0">
                <a:ea typeface="+mn-lt"/>
                <a:cs typeface="+mn-lt"/>
              </a:rPr>
              <a:t> UK </a:t>
            </a:r>
            <a:r>
              <a:rPr lang="ru-RU" sz="1800" dirty="0" err="1">
                <a:ea typeface="+mn-lt"/>
                <a:cs typeface="+mn-lt"/>
              </a:rPr>
              <a:t>charts</a:t>
            </a:r>
            <a:r>
              <a:rPr lang="ru-RU" sz="1800" dirty="0">
                <a:ea typeface="+mn-lt"/>
                <a:cs typeface="+mn-lt"/>
              </a:rPr>
              <a:t>. It </a:t>
            </a:r>
            <a:r>
              <a:rPr lang="ru-RU" sz="1800" dirty="0" err="1">
                <a:ea typeface="+mn-lt"/>
                <a:cs typeface="+mn-lt"/>
              </a:rPr>
              <a:t>is</a:t>
            </a:r>
            <a:r>
              <a:rPr lang="ru-RU" sz="1800" dirty="0">
                <a:ea typeface="+mn-lt"/>
                <a:cs typeface="+mn-lt"/>
              </a:rPr>
              <a:t> a </a:t>
            </a:r>
            <a:r>
              <a:rPr lang="ru-RU" sz="1800" dirty="0" err="1">
                <a:ea typeface="+mn-lt"/>
                <a:cs typeface="+mn-lt"/>
              </a:rPr>
              <a:t>beautiful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song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about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the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many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faces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of</a:t>
            </a:r>
            <a:r>
              <a:rPr lang="ru-RU" sz="1800" dirty="0">
                <a:ea typeface="+mn-lt"/>
                <a:cs typeface="+mn-lt"/>
              </a:rPr>
              <a:t> a </a:t>
            </a:r>
            <a:r>
              <a:rPr lang="ru-RU" sz="1800" dirty="0" err="1">
                <a:ea typeface="+mn-lt"/>
                <a:cs typeface="+mn-lt"/>
              </a:rPr>
              <a:t>woman</a:t>
            </a:r>
            <a:r>
              <a:rPr lang="ru-RU" sz="1800" dirty="0">
                <a:ea typeface="+mn-lt"/>
                <a:cs typeface="+mn-lt"/>
              </a:rPr>
              <a:t>. It </a:t>
            </a:r>
            <a:r>
              <a:rPr lang="ru-RU" sz="1800" dirty="0" err="1">
                <a:ea typeface="+mn-lt"/>
                <a:cs typeface="+mn-lt"/>
              </a:rPr>
              <a:t>was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also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the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main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theme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for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the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famous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movie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i="1" dirty="0" err="1">
                <a:ea typeface="+mn-lt"/>
                <a:cs typeface="+mn-lt"/>
              </a:rPr>
              <a:t>Notting</a:t>
            </a:r>
            <a:r>
              <a:rPr lang="ru-RU" sz="1800" i="1" dirty="0">
                <a:ea typeface="+mn-lt"/>
                <a:cs typeface="+mn-lt"/>
              </a:rPr>
              <a:t> Hill</a:t>
            </a:r>
            <a:r>
              <a:rPr lang="ru-RU" sz="1800" dirty="0">
                <a:ea typeface="+mn-lt"/>
                <a:cs typeface="+mn-lt"/>
              </a:rPr>
              <a:t>.</a:t>
            </a:r>
            <a:endParaRPr lang="ru-RU" sz="1800"/>
          </a:p>
          <a:p>
            <a:pPr>
              <a:buFont typeface="Arial"/>
              <a:buChar char="•"/>
            </a:pPr>
            <a:r>
              <a:rPr lang="ru-RU" sz="1800" b="1" dirty="0">
                <a:ea typeface="+mn-lt"/>
                <a:cs typeface="+mn-lt"/>
              </a:rPr>
              <a:t>"La </a:t>
            </a:r>
            <a:r>
              <a:rPr lang="ru-RU" sz="1800" b="1" dirty="0" err="1">
                <a:ea typeface="+mn-lt"/>
                <a:cs typeface="+mn-lt"/>
              </a:rPr>
              <a:t>Bohème</a:t>
            </a:r>
            <a:r>
              <a:rPr lang="ru-RU" sz="1800" b="1" dirty="0">
                <a:ea typeface="+mn-lt"/>
                <a:cs typeface="+mn-lt"/>
              </a:rPr>
              <a:t>" – The </a:t>
            </a:r>
            <a:r>
              <a:rPr lang="ru-RU" sz="1800" b="1" dirty="0" err="1">
                <a:ea typeface="+mn-lt"/>
                <a:cs typeface="+mn-lt"/>
              </a:rPr>
              <a:t>Signature</a:t>
            </a:r>
            <a:r>
              <a:rPr lang="ru-RU" sz="1800" b="1" dirty="0">
                <a:ea typeface="+mn-lt"/>
                <a:cs typeface="+mn-lt"/>
              </a:rPr>
              <a:t> </a:t>
            </a:r>
            <a:r>
              <a:rPr lang="ru-RU" sz="1800" b="1" dirty="0" err="1">
                <a:ea typeface="+mn-lt"/>
                <a:cs typeface="+mn-lt"/>
              </a:rPr>
              <a:t>Song</a:t>
            </a:r>
            <a:endParaRPr lang="ru-RU" sz="1800"/>
          </a:p>
          <a:p>
            <a:pPr marL="971550" lvl="1" indent="-285750">
              <a:buFont typeface="Arial"/>
              <a:buChar char="•"/>
            </a:pPr>
            <a:r>
              <a:rPr lang="ru-RU" sz="1800" dirty="0" err="1">
                <a:ea typeface="+mn-lt"/>
                <a:cs typeface="+mn-lt"/>
              </a:rPr>
              <a:t>This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is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Aznavour’s</a:t>
            </a:r>
            <a:r>
              <a:rPr lang="ru-RU" sz="1800" dirty="0">
                <a:ea typeface="+mn-lt"/>
                <a:cs typeface="+mn-lt"/>
              </a:rPr>
              <a:t> "</a:t>
            </a:r>
            <a:r>
              <a:rPr lang="ru-RU" sz="1800" dirty="0" err="1">
                <a:ea typeface="+mn-lt"/>
                <a:cs typeface="+mn-lt"/>
              </a:rPr>
              <a:t>musical</a:t>
            </a:r>
            <a:r>
              <a:rPr lang="ru-RU" sz="1800" dirty="0">
                <a:ea typeface="+mn-lt"/>
                <a:cs typeface="+mn-lt"/>
              </a:rPr>
              <a:t> ID </a:t>
            </a:r>
            <a:r>
              <a:rPr lang="ru-RU" sz="1800" dirty="0" err="1">
                <a:ea typeface="+mn-lt"/>
                <a:cs typeface="+mn-lt"/>
              </a:rPr>
              <a:t>card</a:t>
            </a:r>
            <a:r>
              <a:rPr lang="ru-RU" sz="1800" dirty="0">
                <a:ea typeface="+mn-lt"/>
                <a:cs typeface="+mn-lt"/>
              </a:rPr>
              <a:t>." It </a:t>
            </a:r>
            <a:r>
              <a:rPr lang="ru-RU" sz="1800" dirty="0" err="1">
                <a:ea typeface="+mn-lt"/>
                <a:cs typeface="+mn-lt"/>
              </a:rPr>
              <a:t>tells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the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story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of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young</a:t>
            </a:r>
            <a:r>
              <a:rPr lang="ru-RU" sz="1800" dirty="0">
                <a:ea typeface="+mn-lt"/>
                <a:cs typeface="+mn-lt"/>
              </a:rPr>
              <a:t>, </a:t>
            </a:r>
            <a:r>
              <a:rPr lang="ru-RU" sz="1800" dirty="0" err="1">
                <a:ea typeface="+mn-lt"/>
                <a:cs typeface="+mn-lt"/>
              </a:rPr>
              <a:t>struggling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artists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living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in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b="1" dirty="0" err="1">
                <a:ea typeface="+mn-lt"/>
                <a:cs typeface="+mn-lt"/>
              </a:rPr>
              <a:t>Montmartre</a:t>
            </a:r>
            <a:r>
              <a:rPr lang="ru-RU" sz="1800" b="1" dirty="0">
                <a:ea typeface="+mn-lt"/>
                <a:cs typeface="+mn-lt"/>
              </a:rPr>
              <a:t>, Paris</a:t>
            </a:r>
            <a:r>
              <a:rPr lang="ru-RU" sz="1800" dirty="0">
                <a:ea typeface="+mn-lt"/>
                <a:cs typeface="+mn-lt"/>
              </a:rPr>
              <a:t>. </a:t>
            </a:r>
            <a:r>
              <a:rPr lang="ru-RU" sz="1800" dirty="0" err="1">
                <a:ea typeface="+mn-lt"/>
                <a:cs typeface="+mn-lt"/>
              </a:rPr>
              <a:t>They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were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poor</a:t>
            </a:r>
            <a:r>
              <a:rPr lang="ru-RU" sz="1800" dirty="0">
                <a:ea typeface="+mn-lt"/>
                <a:cs typeface="+mn-lt"/>
              </a:rPr>
              <a:t>, </a:t>
            </a:r>
            <a:r>
              <a:rPr lang="ru-RU" sz="1800" dirty="0" err="1">
                <a:ea typeface="+mn-lt"/>
                <a:cs typeface="+mn-lt"/>
              </a:rPr>
              <a:t>but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they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were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happy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and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full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of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dreams</a:t>
            </a:r>
            <a:r>
              <a:rPr lang="ru-RU" sz="1800" dirty="0">
                <a:ea typeface="+mn-lt"/>
                <a:cs typeface="+mn-lt"/>
              </a:rPr>
              <a:t>. </a:t>
            </a:r>
            <a:r>
              <a:rPr lang="ru-RU" sz="1800" dirty="0" err="1">
                <a:ea typeface="+mn-lt"/>
                <a:cs typeface="+mn-lt"/>
              </a:rPr>
              <a:t>When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he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performed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it</a:t>
            </a:r>
            <a:r>
              <a:rPr lang="ru-RU" sz="1800" dirty="0">
                <a:ea typeface="+mn-lt"/>
                <a:cs typeface="+mn-lt"/>
              </a:rPr>
              <a:t>, </a:t>
            </a:r>
            <a:r>
              <a:rPr lang="ru-RU" sz="1800" dirty="0" err="1">
                <a:ea typeface="+mn-lt"/>
                <a:cs typeface="+mn-lt"/>
              </a:rPr>
              <a:t>he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often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used</a:t>
            </a:r>
            <a:r>
              <a:rPr lang="ru-RU" sz="1800" dirty="0">
                <a:ea typeface="+mn-lt"/>
                <a:cs typeface="+mn-lt"/>
              </a:rPr>
              <a:t> a </a:t>
            </a:r>
            <a:r>
              <a:rPr lang="ru-RU" sz="1800" dirty="0" err="1">
                <a:ea typeface="+mn-lt"/>
                <a:cs typeface="+mn-lt"/>
              </a:rPr>
              <a:t>white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handkerchief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as</a:t>
            </a:r>
            <a:r>
              <a:rPr lang="ru-RU" sz="1800" dirty="0">
                <a:ea typeface="+mn-lt"/>
                <a:cs typeface="+mn-lt"/>
              </a:rPr>
              <a:t> a </a:t>
            </a:r>
            <a:r>
              <a:rPr lang="ru-RU" sz="1800" dirty="0" err="1">
                <a:ea typeface="+mn-lt"/>
                <a:cs typeface="+mn-lt"/>
              </a:rPr>
              <a:t>prop</a:t>
            </a:r>
            <a:r>
              <a:rPr lang="ru-RU" sz="1800" dirty="0">
                <a:ea typeface="+mn-lt"/>
                <a:cs typeface="+mn-lt"/>
              </a:rPr>
              <a:t>.</a:t>
            </a:r>
            <a:endParaRPr lang="ru-RU" sz="1800"/>
          </a:p>
          <a:p>
            <a:pPr>
              <a:buFont typeface="Arial"/>
              <a:buChar char="•"/>
            </a:pPr>
            <a:r>
              <a:rPr lang="ru-RU" sz="1800" b="1" dirty="0">
                <a:ea typeface="+mn-lt"/>
                <a:cs typeface="+mn-lt"/>
              </a:rPr>
              <a:t>"</a:t>
            </a:r>
            <a:r>
              <a:rPr lang="ru-RU" sz="1800" b="1" dirty="0" err="1">
                <a:ea typeface="+mn-lt"/>
                <a:cs typeface="+mn-lt"/>
              </a:rPr>
              <a:t>Une</a:t>
            </a:r>
            <a:r>
              <a:rPr lang="ru-RU" sz="1800" b="1" dirty="0">
                <a:ea typeface="+mn-lt"/>
                <a:cs typeface="+mn-lt"/>
              </a:rPr>
              <a:t> </a:t>
            </a:r>
            <a:r>
              <a:rPr lang="ru-RU" sz="1800" b="1" dirty="0" err="1">
                <a:ea typeface="+mn-lt"/>
                <a:cs typeface="+mn-lt"/>
              </a:rPr>
              <a:t>vie</a:t>
            </a:r>
            <a:r>
              <a:rPr lang="ru-RU" sz="1800" b="1" dirty="0">
                <a:ea typeface="+mn-lt"/>
                <a:cs typeface="+mn-lt"/>
              </a:rPr>
              <a:t> </a:t>
            </a:r>
            <a:r>
              <a:rPr lang="ru-RU" sz="1800" b="1" dirty="0" err="1">
                <a:ea typeface="+mn-lt"/>
                <a:cs typeface="+mn-lt"/>
              </a:rPr>
              <a:t>d'amour</a:t>
            </a:r>
            <a:r>
              <a:rPr lang="ru-RU" sz="1800" b="1" dirty="0">
                <a:ea typeface="+mn-lt"/>
                <a:cs typeface="+mn-lt"/>
              </a:rPr>
              <a:t>" – </a:t>
            </a:r>
            <a:r>
              <a:rPr lang="ru-RU" sz="1800" b="1" dirty="0" err="1">
                <a:ea typeface="+mn-lt"/>
                <a:cs typeface="+mn-lt"/>
              </a:rPr>
              <a:t>Eternal</a:t>
            </a:r>
            <a:r>
              <a:rPr lang="ru-RU" sz="1800" b="1" dirty="0">
                <a:ea typeface="+mn-lt"/>
                <a:cs typeface="+mn-lt"/>
              </a:rPr>
              <a:t> Love</a:t>
            </a:r>
            <a:endParaRPr lang="ru-RU" sz="1800"/>
          </a:p>
          <a:p>
            <a:pPr marL="971550" lvl="1" indent="-285750">
              <a:buFont typeface="Arial"/>
              <a:buChar char="•"/>
            </a:pPr>
            <a:r>
              <a:rPr lang="ru-RU" sz="1800" dirty="0">
                <a:ea typeface="+mn-lt"/>
                <a:cs typeface="+mn-lt"/>
              </a:rPr>
              <a:t>In Russia </a:t>
            </a:r>
            <a:r>
              <a:rPr lang="ru-RU" sz="1800" dirty="0" err="1">
                <a:ea typeface="+mn-lt"/>
                <a:cs typeface="+mn-lt"/>
              </a:rPr>
              <a:t>and</a:t>
            </a:r>
            <a:r>
              <a:rPr lang="ru-RU" sz="1800" dirty="0">
                <a:ea typeface="+mn-lt"/>
                <a:cs typeface="+mn-lt"/>
              </a:rPr>
              <a:t> Eastern Europe, </a:t>
            </a:r>
            <a:r>
              <a:rPr lang="ru-RU" sz="1800" dirty="0" err="1">
                <a:ea typeface="+mn-lt"/>
                <a:cs typeface="+mn-lt"/>
              </a:rPr>
              <a:t>this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song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is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legendary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as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b="1" dirty="0">
                <a:ea typeface="+mn-lt"/>
                <a:cs typeface="+mn-lt"/>
              </a:rPr>
              <a:t>"</a:t>
            </a:r>
            <a:r>
              <a:rPr lang="ru-RU" sz="1800" b="1" dirty="0" err="1">
                <a:ea typeface="+mn-lt"/>
                <a:cs typeface="+mn-lt"/>
              </a:rPr>
              <a:t>Vechnaya</a:t>
            </a:r>
            <a:r>
              <a:rPr lang="ru-RU" sz="1800" b="1" dirty="0">
                <a:ea typeface="+mn-lt"/>
                <a:cs typeface="+mn-lt"/>
              </a:rPr>
              <a:t> </a:t>
            </a:r>
            <a:r>
              <a:rPr lang="ru-RU" sz="1800" b="1" dirty="0" err="1">
                <a:ea typeface="+mn-lt"/>
                <a:cs typeface="+mn-lt"/>
              </a:rPr>
              <a:t>Lyubov</a:t>
            </a:r>
            <a:r>
              <a:rPr lang="ru-RU" sz="1800" b="1" dirty="0">
                <a:ea typeface="+mn-lt"/>
                <a:cs typeface="+mn-lt"/>
              </a:rPr>
              <a:t>."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He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wrote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it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for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the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movie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i="1" dirty="0">
                <a:ea typeface="+mn-lt"/>
                <a:cs typeface="+mn-lt"/>
              </a:rPr>
              <a:t>Teheran-43</a:t>
            </a:r>
            <a:r>
              <a:rPr lang="ru-RU" sz="1800" dirty="0">
                <a:ea typeface="+mn-lt"/>
                <a:cs typeface="+mn-lt"/>
              </a:rPr>
              <a:t>. It </a:t>
            </a:r>
            <a:r>
              <a:rPr lang="ru-RU" sz="1800" dirty="0" err="1">
                <a:ea typeface="+mn-lt"/>
                <a:cs typeface="+mn-lt"/>
              </a:rPr>
              <a:t>is</a:t>
            </a:r>
            <a:r>
              <a:rPr lang="ru-RU" sz="1800" dirty="0">
                <a:ea typeface="+mn-lt"/>
                <a:cs typeface="+mn-lt"/>
              </a:rPr>
              <a:t> a </a:t>
            </a:r>
            <a:r>
              <a:rPr lang="ru-RU" sz="1800" dirty="0" err="1">
                <a:ea typeface="+mn-lt"/>
                <a:cs typeface="+mn-lt"/>
              </a:rPr>
              <a:t>powerful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anthem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about</a:t>
            </a:r>
            <a:r>
              <a:rPr lang="ru-RU" sz="1800" dirty="0">
                <a:ea typeface="+mn-lt"/>
                <a:cs typeface="+mn-lt"/>
              </a:rPr>
              <a:t> a </a:t>
            </a:r>
            <a:r>
              <a:rPr lang="ru-RU" sz="1800" dirty="0" err="1">
                <a:ea typeface="+mn-lt"/>
                <a:cs typeface="+mn-lt"/>
              </a:rPr>
              <a:t>love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that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lasts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forever</a:t>
            </a:r>
            <a:r>
              <a:rPr lang="ru-RU" sz="1800" dirty="0">
                <a:ea typeface="+mn-lt"/>
                <a:cs typeface="+mn-lt"/>
              </a:rPr>
              <a:t>, </a:t>
            </a:r>
            <a:r>
              <a:rPr lang="ru-RU" sz="1800" dirty="0" err="1">
                <a:ea typeface="+mn-lt"/>
                <a:cs typeface="+mn-lt"/>
              </a:rPr>
              <a:t>even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through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war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and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dirty="0" err="1">
                <a:ea typeface="+mn-lt"/>
                <a:cs typeface="+mn-lt"/>
              </a:rPr>
              <a:t>time</a:t>
            </a:r>
            <a:r>
              <a:rPr lang="ru-RU" sz="1800" dirty="0">
                <a:ea typeface="+mn-lt"/>
                <a:cs typeface="+mn-lt"/>
              </a:rPr>
              <a:t>.</a:t>
            </a:r>
            <a:endParaRPr lang="ru-RU" sz="1800"/>
          </a:p>
          <a:p>
            <a:pPr marL="0" indent="0">
              <a:buNone/>
            </a:pP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3264956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5E132B-C993-0855-A8A0-AF7ED4D9C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ru-RU" sz="3200" b="1" err="1">
                <a:latin typeface="Aptos"/>
              </a:rPr>
              <a:t>Incredible</a:t>
            </a:r>
            <a:r>
              <a:rPr lang="ru-RU" sz="3200" b="1" dirty="0">
                <a:latin typeface="Aptos"/>
              </a:rPr>
              <a:t> Legacy </a:t>
            </a:r>
            <a:endParaRPr lang="ru-RU" sz="3200" dirty="0"/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3C26C9-5874-1EFD-CC7A-701629EB6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ru-RU" b="1" dirty="0"/>
          </a:p>
          <a:p>
            <a:r>
              <a:rPr lang="ru-RU" b="1" dirty="0">
                <a:ea typeface="+mn-lt"/>
                <a:cs typeface="+mn-lt"/>
              </a:rPr>
              <a:t>Awards: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Named</a:t>
            </a:r>
            <a:r>
              <a:rPr lang="ru-RU" dirty="0">
                <a:ea typeface="+mn-lt"/>
                <a:cs typeface="+mn-lt"/>
              </a:rPr>
              <a:t> "</a:t>
            </a:r>
            <a:r>
              <a:rPr lang="ru-RU" err="1">
                <a:ea typeface="+mn-lt"/>
                <a:cs typeface="+mn-lt"/>
              </a:rPr>
              <a:t>Entertainer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of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the</a:t>
            </a:r>
            <a:r>
              <a:rPr lang="ru-RU" dirty="0">
                <a:ea typeface="+mn-lt"/>
                <a:cs typeface="+mn-lt"/>
              </a:rPr>
              <a:t> Century" </a:t>
            </a:r>
            <a:r>
              <a:rPr lang="ru-RU" err="1">
                <a:ea typeface="+mn-lt"/>
                <a:cs typeface="+mn-lt"/>
              </a:rPr>
              <a:t>by</a:t>
            </a:r>
            <a:r>
              <a:rPr lang="ru-RU" dirty="0">
                <a:ea typeface="+mn-lt"/>
                <a:cs typeface="+mn-lt"/>
              </a:rPr>
              <a:t> CNN/Time (1998).</a:t>
            </a:r>
            <a:endParaRPr lang="ru-RU" dirty="0"/>
          </a:p>
          <a:p>
            <a:r>
              <a:rPr lang="ru-RU" b="1" dirty="0" err="1">
                <a:ea typeface="+mn-lt"/>
                <a:cs typeface="+mn-lt"/>
              </a:rPr>
              <a:t>Longevity</a:t>
            </a:r>
            <a:r>
              <a:rPr lang="ru-RU" b="1" dirty="0">
                <a:ea typeface="+mn-lt"/>
                <a:cs typeface="+mn-lt"/>
              </a:rPr>
              <a:t>: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Performed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until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the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age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of</a:t>
            </a:r>
            <a:r>
              <a:rPr lang="ru-RU" dirty="0">
                <a:ea typeface="+mn-lt"/>
                <a:cs typeface="+mn-lt"/>
              </a:rPr>
              <a:t> 94.</a:t>
            </a:r>
            <a:endParaRPr lang="ru-RU" dirty="0"/>
          </a:p>
          <a:p>
            <a:r>
              <a:rPr lang="ru-RU" b="1" dirty="0">
                <a:ea typeface="+mn-lt"/>
                <a:cs typeface="+mn-lt"/>
              </a:rPr>
              <a:t>Sales: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Sold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over</a:t>
            </a:r>
            <a:r>
              <a:rPr lang="ru-RU" dirty="0">
                <a:ea typeface="+mn-lt"/>
                <a:cs typeface="+mn-lt"/>
              </a:rPr>
              <a:t> 180 </a:t>
            </a:r>
            <a:r>
              <a:rPr lang="ru-RU" err="1">
                <a:ea typeface="+mn-lt"/>
                <a:cs typeface="+mn-lt"/>
              </a:rPr>
              <a:t>million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records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worldwide</a:t>
            </a:r>
            <a:r>
              <a:rPr lang="ru-RU" dirty="0">
                <a:ea typeface="+mn-lt"/>
                <a:cs typeface="+mn-lt"/>
              </a:rPr>
              <a:t>.</a:t>
            </a:r>
            <a:endParaRPr lang="ru-RU" dirty="0"/>
          </a:p>
          <a:p>
            <a:r>
              <a:rPr lang="ru-RU" b="1" err="1">
                <a:ea typeface="+mn-lt"/>
                <a:cs typeface="+mn-lt"/>
              </a:rPr>
              <a:t>Death</a:t>
            </a:r>
            <a:r>
              <a:rPr lang="ru-RU" b="1" dirty="0">
                <a:ea typeface="+mn-lt"/>
                <a:cs typeface="+mn-lt"/>
              </a:rPr>
              <a:t>: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Passed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away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on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October</a:t>
            </a:r>
            <a:r>
              <a:rPr lang="ru-RU" dirty="0">
                <a:ea typeface="+mn-lt"/>
                <a:cs typeface="+mn-lt"/>
              </a:rPr>
              <a:t> 1, 2018. France </a:t>
            </a:r>
            <a:r>
              <a:rPr lang="ru-RU" err="1">
                <a:ea typeface="+mn-lt"/>
                <a:cs typeface="+mn-lt"/>
              </a:rPr>
              <a:t>gave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him</a:t>
            </a:r>
            <a:r>
              <a:rPr lang="ru-RU" dirty="0">
                <a:ea typeface="+mn-lt"/>
                <a:cs typeface="+mn-lt"/>
              </a:rPr>
              <a:t> a National State </a:t>
            </a:r>
            <a:r>
              <a:rPr lang="ru-RU" err="1">
                <a:ea typeface="+mn-lt"/>
                <a:cs typeface="+mn-lt"/>
              </a:rPr>
              <a:t>Funeral</a:t>
            </a:r>
            <a:r>
              <a:rPr lang="ru-RU" dirty="0">
                <a:ea typeface="+mn-lt"/>
                <a:cs typeface="+mn-lt"/>
              </a:rPr>
              <a:t>.</a:t>
            </a:r>
            <a:endParaRPr lang="ru-RU" dirty="0"/>
          </a:p>
          <a:p>
            <a:endParaRPr lang="ru-RU" sz="2200"/>
          </a:p>
        </p:txBody>
      </p:sp>
      <p:pic>
        <p:nvPicPr>
          <p:cNvPr id="4" name="Рисунок 3" descr="Изображение выглядит как Человеческое лицо, человек, одежда, джентльмен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4A727215-021E-70BC-01B6-C6090D0CCF1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1563" r="4563"/>
          <a:stretch>
            <a:fillRect/>
          </a:stretch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140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B63FF6-D5EE-02E4-F6A0-15F27D902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ru-RU" sz="5400" b="1">
                <a:latin typeface="Aptos"/>
              </a:rPr>
              <a:t>Conclusion </a:t>
            </a:r>
            <a:endParaRPr lang="ru-RU" sz="5400"/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AD3E81-FA5D-52A6-BCBD-A13CC620B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ru-RU" sz="2200" b="1" dirty="0"/>
          </a:p>
          <a:p>
            <a:pPr marL="0" indent="0">
              <a:buNone/>
            </a:pPr>
            <a:r>
              <a:rPr lang="ru-RU" sz="4400" dirty="0">
                <a:ea typeface="+mn-lt"/>
                <a:cs typeface="+mn-lt"/>
              </a:rPr>
              <a:t>Charles Aznavour taught us that passion and hard work are more important than "perfect" looks or a "perfect" voice.</a:t>
            </a:r>
            <a:endParaRPr lang="ru-RU" sz="4400" dirty="0"/>
          </a:p>
          <a:p>
            <a:endParaRPr lang="ru-RU" sz="2200" dirty="0"/>
          </a:p>
        </p:txBody>
      </p:sp>
      <p:pic>
        <p:nvPicPr>
          <p:cNvPr id="4" name="Рисунок 3" descr="Изображение выглядит как Человеческое лицо, человек, одежда, морщина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7849E9A3-47B0-23BD-3221-721E620E6CB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-1" b="16428"/>
          <a:stretch>
            <a:fillRect/>
          </a:stretch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5471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516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Тема Office</vt:lpstr>
      <vt:lpstr>Charles Aznavour </vt:lpstr>
      <vt:lpstr> The Basics (The "ID Card")</vt:lpstr>
      <vt:lpstr>The Hard Road to Success </vt:lpstr>
      <vt:lpstr>A Man of Many Talents </vt:lpstr>
      <vt:lpstr>Hero of Armenia</vt:lpstr>
      <vt:lpstr>Three Iconic Songs </vt:lpstr>
      <vt:lpstr>Incredible Legacy </vt:lpstr>
      <vt:lpstr>Conclusion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Charles Aznavour </dc:title>
  <dc:creator/>
  <cp:lastModifiedBy>Դանիել Ստեփանյան</cp:lastModifiedBy>
  <cp:revision>129</cp:revision>
  <dcterms:created xsi:type="dcterms:W3CDTF">2026-02-16T14:25:53Z</dcterms:created>
  <dcterms:modified xsi:type="dcterms:W3CDTF">2026-02-26T18:03:12Z</dcterms:modified>
</cp:coreProperties>
</file>